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8" r:id="rId1"/>
  </p:sldMasterIdLst>
  <p:sldIdLst>
    <p:sldId id="258" r:id="rId2"/>
    <p:sldId id="274" r:id="rId3"/>
    <p:sldId id="300" r:id="rId4"/>
    <p:sldId id="301" r:id="rId5"/>
    <p:sldId id="286" r:id="rId6"/>
    <p:sldId id="302" r:id="rId7"/>
    <p:sldId id="299" r:id="rId8"/>
    <p:sldId id="285" r:id="rId9"/>
    <p:sldId id="269" r:id="rId10"/>
    <p:sldId id="265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18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428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51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09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6468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079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9490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015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547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6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25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5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34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7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8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6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63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868769"/>
            <a:ext cx="9485795" cy="214111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8000" dirty="0" err="1" smtClean="0">
                <a:solidFill>
                  <a:schemeClr val="accent1"/>
                </a:solidFill>
              </a:rPr>
              <a:t>Salvete</a:t>
            </a:r>
            <a:r>
              <a:rPr lang="en-US" sz="8000" dirty="0" smtClean="0">
                <a:solidFill>
                  <a:schemeClr val="accent1"/>
                </a:solidFill>
              </a:rPr>
              <a:t>, </a:t>
            </a:r>
            <a:r>
              <a:rPr lang="en-US" sz="8000" dirty="0" err="1" smtClean="0">
                <a:solidFill>
                  <a:schemeClr val="accent1"/>
                </a:solidFill>
              </a:rPr>
              <a:t>discipuli</a:t>
            </a:r>
            <a:r>
              <a:rPr lang="en-US" sz="8000" dirty="0" smtClean="0">
                <a:solidFill>
                  <a:schemeClr val="accent1"/>
                </a:solidFill>
              </a:rPr>
              <a:t>!</a:t>
            </a:r>
            <a:endParaRPr lang="en-US" sz="8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9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DO FOR DISMISSAL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270000"/>
            <a:ext cx="8596668" cy="3880773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Clean up ALL trash in your area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Pack up your belongings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Put your chairs up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Straighten desks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Ask to be checked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0824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9402" y="2528047"/>
            <a:ext cx="8509339" cy="1519518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en-US" sz="9600" dirty="0"/>
              <a:t>Valete, </a:t>
            </a:r>
            <a:r>
              <a:rPr lang="en-US" sz="9600" dirty="0" err="1"/>
              <a:t>discipuli</a:t>
            </a:r>
            <a:r>
              <a:rPr lang="en-US" sz="9600" dirty="0"/>
              <a:t>!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854" y="557332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3321"/>
            <a:ext cx="8596668" cy="4628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Conjugate the </a:t>
            </a:r>
            <a:r>
              <a:rPr lang="en-US" dirty="0"/>
              <a:t>following verbs, across the 1st, 2nd, 3rd, and 4th </a:t>
            </a:r>
            <a:r>
              <a:rPr lang="en-US" dirty="0" smtClean="0"/>
              <a:t>conjugations:</a:t>
            </a:r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dirty="0" err="1"/>
              <a:t>amo</a:t>
            </a:r>
            <a:r>
              <a:rPr lang="en-US" dirty="0"/>
              <a:t>, </a:t>
            </a:r>
            <a:r>
              <a:rPr lang="en-US" dirty="0" err="1"/>
              <a:t>amāre</a:t>
            </a:r>
            <a:r>
              <a:rPr lang="en-US" dirty="0"/>
              <a:t> – “I love; to love”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err="1"/>
              <a:t>iubeo</a:t>
            </a:r>
            <a:r>
              <a:rPr lang="en-US" dirty="0"/>
              <a:t>, </a:t>
            </a:r>
            <a:r>
              <a:rPr lang="en-US" dirty="0" err="1"/>
              <a:t>iubēre</a:t>
            </a:r>
            <a:r>
              <a:rPr lang="en-US" dirty="0"/>
              <a:t>– “I order; to order”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err="1"/>
              <a:t>duco</a:t>
            </a:r>
            <a:r>
              <a:rPr lang="en-US" dirty="0"/>
              <a:t>, </a:t>
            </a:r>
            <a:r>
              <a:rPr lang="en-US" dirty="0" err="1"/>
              <a:t>docere</a:t>
            </a:r>
            <a:r>
              <a:rPr lang="en-US" dirty="0"/>
              <a:t> – “I lead; to lead”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4. audio, </a:t>
            </a:r>
            <a:r>
              <a:rPr lang="en-US" dirty="0" err="1"/>
              <a:t>audīre</a:t>
            </a:r>
            <a:r>
              <a:rPr lang="en-US" dirty="0"/>
              <a:t> – “I hear; to hear”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 rot="10800000">
            <a:off x="3021105" y="1503692"/>
            <a:ext cx="5748171" cy="183963"/>
            <a:chOff x="627797" y="504962"/>
            <a:chExt cx="8134066" cy="272955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" name="Straight Connector 4"/>
            <p:cNvCxnSpPr/>
            <p:nvPr/>
          </p:nvCxnSpPr>
          <p:spPr>
            <a:xfrm>
              <a:off x="627797" y="641439"/>
              <a:ext cx="8134066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27797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5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18280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46486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74691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02896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102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593076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14808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43013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71219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99424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27630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4558355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11336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39541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67747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95952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4158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6523634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07864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36069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64275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92480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20685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8488908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0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66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048" y="332190"/>
            <a:ext cx="8534400" cy="1507067"/>
          </a:xfrm>
        </p:spPr>
        <p:txBody>
          <a:bodyPr/>
          <a:lstStyle/>
          <a:p>
            <a:pPr algn="ctr"/>
            <a:r>
              <a:rPr lang="en-US" dirty="0" smtClean="0"/>
              <a:t>ELEMENTARY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82" y="2141075"/>
            <a:ext cx="4937655" cy="45654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Ancient Rome it was not the responsibility of the state, but of the family to educate the children.</a:t>
            </a:r>
          </a:p>
          <a:p>
            <a:r>
              <a:rPr lang="en-US" dirty="0" smtClean="0"/>
              <a:t>Almost all boys born into free families (?), and some girls, received a formal elementary education.</a:t>
            </a:r>
          </a:p>
          <a:p>
            <a:r>
              <a:rPr lang="en-US" dirty="0" smtClean="0"/>
              <a:t>A child’s education was usually decided by the </a:t>
            </a:r>
            <a:r>
              <a:rPr lang="en-US" b="1" i="1" u="sng" dirty="0" smtClean="0"/>
              <a:t>paterfamilias</a:t>
            </a:r>
            <a:r>
              <a:rPr lang="en-US" b="1" i="1" dirty="0" smtClean="0"/>
              <a:t>.</a:t>
            </a:r>
          </a:p>
          <a:p>
            <a:r>
              <a:rPr lang="en-US" dirty="0" smtClean="0"/>
              <a:t>The quality of instruction varied greatly: </a:t>
            </a:r>
          </a:p>
          <a:p>
            <a:pPr lvl="1"/>
            <a:r>
              <a:rPr lang="en-US" b="1" u="sng" dirty="0" smtClean="0"/>
              <a:t>Most expensive: hire a </a:t>
            </a:r>
            <a:r>
              <a:rPr lang="en-US" b="1" i="1" u="sng" dirty="0" smtClean="0"/>
              <a:t>Greek slave </a:t>
            </a:r>
            <a:r>
              <a:rPr lang="en-US" b="1" u="sng" dirty="0" smtClean="0"/>
              <a:t>to serve as tutor</a:t>
            </a:r>
          </a:p>
          <a:p>
            <a:pPr lvl="1"/>
            <a:r>
              <a:rPr lang="en-US" b="1" u="sng" dirty="0" smtClean="0"/>
              <a:t>Less expensive: hire a </a:t>
            </a:r>
            <a:r>
              <a:rPr lang="en-US" b="1" i="1" u="sng" dirty="0" smtClean="0"/>
              <a:t>magister </a:t>
            </a:r>
            <a:r>
              <a:rPr lang="en-US" b="1" u="sng" dirty="0" smtClean="0"/>
              <a:t>to give private instruction</a:t>
            </a:r>
          </a:p>
          <a:p>
            <a:pPr lvl="1"/>
            <a:r>
              <a:rPr lang="en-US" b="1" u="sng" dirty="0" smtClean="0"/>
              <a:t>Least expensive: send your child to a group school where they could learn under a </a:t>
            </a:r>
            <a:r>
              <a:rPr lang="en-US" b="1" i="1" u="sng" dirty="0" smtClean="0"/>
              <a:t>magister </a:t>
            </a:r>
            <a:r>
              <a:rPr lang="en-US" b="1" i="1" u="sng" dirty="0" err="1" smtClean="0"/>
              <a:t>ludi</a:t>
            </a:r>
            <a:endParaRPr lang="en-US" b="1" i="1" u="sng" dirty="0" smtClean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470" y="2141075"/>
            <a:ext cx="5173538" cy="313036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3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048" y="332190"/>
            <a:ext cx="8534400" cy="1507067"/>
          </a:xfrm>
        </p:spPr>
        <p:txBody>
          <a:bodyPr/>
          <a:lstStyle/>
          <a:p>
            <a:pPr algn="ctr"/>
            <a:r>
              <a:rPr lang="en-US" dirty="0" smtClean="0"/>
              <a:t>ELEMENTARY Education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82" y="2141075"/>
            <a:ext cx="4937655" cy="456545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Some families purchased an older servant, known as a </a:t>
            </a:r>
            <a:r>
              <a:rPr lang="en-US" sz="2000" b="1" i="1" u="sng" dirty="0" err="1" smtClean="0"/>
              <a:t>pedagogus</a:t>
            </a:r>
            <a:r>
              <a:rPr lang="en-US" sz="2000" b="1" i="1" dirty="0" smtClean="0"/>
              <a:t>.</a:t>
            </a:r>
            <a:endParaRPr lang="en-US" sz="2000" b="1" i="1" dirty="0"/>
          </a:p>
          <a:p>
            <a:r>
              <a:rPr lang="en-US" dirty="0" smtClean="0"/>
              <a:t>This person would follow and protect the child to/from school.</a:t>
            </a:r>
          </a:p>
          <a:p>
            <a:r>
              <a:rPr lang="en-US" sz="2000" dirty="0" smtClean="0"/>
              <a:t>They would be expected to carry school books, sit in on classes, and then help with homework.</a:t>
            </a:r>
          </a:p>
          <a:p>
            <a:r>
              <a:rPr lang="en-US" dirty="0" smtClean="0"/>
              <a:t>Elementary education mostly consisted of reading, writing, and simple arithmetic. Most of the time was spent practicing writing the alphabet.</a:t>
            </a:r>
          </a:p>
          <a:p>
            <a:r>
              <a:rPr lang="en-US" sz="2000" dirty="0" smtClean="0"/>
              <a:t>Students used a </a:t>
            </a:r>
            <a:r>
              <a:rPr lang="en-US" sz="2000" b="1" i="1" u="sng" dirty="0" err="1" smtClean="0"/>
              <a:t>stillus</a:t>
            </a:r>
            <a:r>
              <a:rPr lang="en-US" sz="2000" b="1" u="sng" dirty="0" smtClean="0"/>
              <a:t> and </a:t>
            </a:r>
            <a:r>
              <a:rPr lang="en-US" sz="2000" b="1" i="1" u="sng" dirty="0" err="1" smtClean="0"/>
              <a:t>tabellae</a:t>
            </a:r>
            <a:r>
              <a:rPr lang="en-US" sz="2000" b="1" u="sng" dirty="0" smtClean="0"/>
              <a:t> </a:t>
            </a:r>
            <a:r>
              <a:rPr lang="en-US" sz="2000" dirty="0" smtClean="0"/>
              <a:t>for work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133" y="1839257"/>
            <a:ext cx="5316747" cy="40707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132" y="1613646"/>
            <a:ext cx="5316748" cy="493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9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048" y="332190"/>
            <a:ext cx="8534400" cy="1507067"/>
          </a:xfrm>
        </p:spPr>
        <p:txBody>
          <a:bodyPr/>
          <a:lstStyle/>
          <a:p>
            <a:pPr algn="ctr"/>
            <a:r>
              <a:rPr lang="en-US" dirty="0" smtClean="0"/>
              <a:t>GRAMMAR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82" y="2415912"/>
            <a:ext cx="4937655" cy="3615267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The next stage was the school of the </a:t>
            </a:r>
            <a:r>
              <a:rPr lang="en-US" sz="2000" b="1" i="1" u="sng" dirty="0" smtClean="0"/>
              <a:t>Grammaticus</a:t>
            </a:r>
            <a:r>
              <a:rPr lang="en-US" sz="2000" i="1" dirty="0" smtClean="0"/>
              <a:t>, </a:t>
            </a:r>
            <a:r>
              <a:rPr lang="en-US" sz="2000" dirty="0" smtClean="0"/>
              <a:t>who was usually a slave or freedman </a:t>
            </a:r>
            <a:endParaRPr lang="en-US" sz="2000" i="1" dirty="0" smtClean="0"/>
          </a:p>
          <a:p>
            <a:r>
              <a:rPr lang="en-US" dirty="0" smtClean="0"/>
              <a:t>At this level, students </a:t>
            </a:r>
            <a:r>
              <a:rPr lang="en-US" dirty="0" smtClean="0"/>
              <a:t>read and interpreted literature in both Greek and Latin, since well-educated Romans were expected to be bilingual (speak 2 languages)</a:t>
            </a:r>
          </a:p>
          <a:p>
            <a:r>
              <a:rPr lang="en-US" sz="2000" dirty="0" smtClean="0"/>
              <a:t>There was no fixed age for students to complete either their elementary or grammar-school education</a:t>
            </a:r>
          </a:p>
          <a:p>
            <a:r>
              <a:rPr lang="en-US" dirty="0" smtClean="0"/>
              <a:t>Some schools also embraced the traditional seven disciplines of </a:t>
            </a:r>
            <a:r>
              <a:rPr lang="en-US" b="1" u="sng" dirty="0" smtClean="0"/>
              <a:t>grammar, logic, rhetoric, music, astronomy, geometry, and arithmetic </a:t>
            </a:r>
            <a:endParaRPr lang="en-US" sz="2000" b="1" u="sng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96921" y="2415912"/>
            <a:ext cx="4933950" cy="288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9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048" y="332190"/>
            <a:ext cx="8534400" cy="1507067"/>
          </a:xfrm>
        </p:spPr>
        <p:txBody>
          <a:bodyPr/>
          <a:lstStyle/>
          <a:p>
            <a:pPr algn="ctr"/>
            <a:r>
              <a:rPr lang="en-US" dirty="0" smtClean="0"/>
              <a:t>RHETOR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82" y="1839258"/>
            <a:ext cx="4937655" cy="419192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continuing on, a student then learned from a </a:t>
            </a:r>
            <a:r>
              <a:rPr lang="en-US" b="1" i="1" dirty="0" err="1" smtClean="0"/>
              <a:t>rhetor</a:t>
            </a:r>
            <a:r>
              <a:rPr lang="en-US" dirty="0" smtClean="0"/>
              <a:t>, a teacher trained in art of public speaking.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rhetor</a:t>
            </a:r>
            <a:r>
              <a:rPr lang="en-US" sz="2000" dirty="0" smtClean="0"/>
              <a:t> commanded the highest fees and the best were usually Greek.</a:t>
            </a:r>
          </a:p>
          <a:p>
            <a:r>
              <a:rPr lang="en-US" dirty="0" smtClean="0"/>
              <a:t>Rhetoricians encouraged students to prepare speeches, which included clever sayings and educated references to literature and mythology </a:t>
            </a:r>
            <a:r>
              <a:rPr lang="en-US" dirty="0" smtClean="0">
                <a:sym typeface="Wingdings" panose="05000000000000000000" pitchFamily="2" charset="2"/>
              </a:rPr>
              <a:t> the challenge was to craft new and interesting arguments.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If you graduated you would then enjoy a career in public service, perhaps even the Senate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36970" y="2173802"/>
            <a:ext cx="5476173" cy="328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0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141" y="576466"/>
            <a:ext cx="9266612" cy="541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9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873" y="365368"/>
            <a:ext cx="8596668" cy="16792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6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accent1"/>
                </a:solidFill>
              </a:rPr>
              <a:t>VOCAB VICTORY</a:t>
            </a:r>
            <a:endParaRPr lang="en-US" sz="6000" dirty="0">
              <a:solidFill>
                <a:schemeClr val="accent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80174" y="2611769"/>
            <a:ext cx="8134066" cy="272955"/>
            <a:chOff x="627797" y="504962"/>
            <a:chExt cx="8134066" cy="272955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0" name="Straight Connector 9"/>
            <p:cNvCxnSpPr/>
            <p:nvPr/>
          </p:nvCxnSpPr>
          <p:spPr>
            <a:xfrm>
              <a:off x="627797" y="641439"/>
              <a:ext cx="8134066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27797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/>
                <a:t>5</a:t>
              </a:r>
              <a:endParaRPr lang="en-US" sz="12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18280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46486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74691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2896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31102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2593076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14808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43013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1219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9424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27630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4558355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11336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9541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67747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95952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24158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6523634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707864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36069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64275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92480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20685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8488908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/>
                <a:t>0</a:t>
              </a:r>
              <a:endParaRPr lang="en-US" sz="120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931" y="3234159"/>
            <a:ext cx="5076552" cy="3521858"/>
          </a:xfrm>
          <a:prstGeom prst="rect">
            <a:avLst/>
          </a:prstGeom>
        </p:spPr>
      </p:pic>
      <p:sp>
        <p:nvSpPr>
          <p:cNvPr id="7" name="&quot;No&quot; Symbol 6"/>
          <p:cNvSpPr/>
          <p:nvPr/>
        </p:nvSpPr>
        <p:spPr>
          <a:xfrm>
            <a:off x="3982516" y="3733940"/>
            <a:ext cx="2529387" cy="1996225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Flowchart: Sequential Access Storage 7"/>
          <p:cNvSpPr/>
          <p:nvPr/>
        </p:nvSpPr>
        <p:spPr>
          <a:xfrm>
            <a:off x="1316651" y="3490985"/>
            <a:ext cx="2383811" cy="1776617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694821" y="4194627"/>
            <a:ext cx="158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80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accent1"/>
                </a:solidFill>
              </a:rPr>
              <a:t>DERIVATIVE VICTORY</a:t>
            </a:r>
            <a:endParaRPr lang="en-US" sz="4400" dirty="0">
              <a:solidFill>
                <a:schemeClr val="accent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39936" y="4100975"/>
            <a:ext cx="8134066" cy="272955"/>
            <a:chOff x="627797" y="504962"/>
            <a:chExt cx="8134066" cy="272955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" name="Straight Connector 4"/>
            <p:cNvCxnSpPr/>
            <p:nvPr/>
          </p:nvCxnSpPr>
          <p:spPr>
            <a:xfrm>
              <a:off x="627797" y="641439"/>
              <a:ext cx="8134066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27797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/>
                <a:t>5</a:t>
              </a:r>
              <a:endParaRPr lang="en-US" sz="12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18280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46486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74691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02896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102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593076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14808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43013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71219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99424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27630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4558355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113364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395418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677472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959526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41580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6523634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078643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360697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642751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924805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206859" y="559553"/>
              <a:ext cx="0" cy="163773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8488908" y="504962"/>
              <a:ext cx="272955" cy="272955"/>
            </a:xfrm>
            <a:prstGeom prst="ellipse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GB" sz="1200" dirty="0" smtClean="0"/>
                <a:t>0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307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55210</TotalTime>
  <Words>457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Century Gothic</vt:lpstr>
      <vt:lpstr>Wingdings</vt:lpstr>
      <vt:lpstr>Wingdings 3</vt:lpstr>
      <vt:lpstr>Slice</vt:lpstr>
      <vt:lpstr>PowerPoint Presentation</vt:lpstr>
      <vt:lpstr>DO NOW</vt:lpstr>
      <vt:lpstr>ELEMENTARY Education</vt:lpstr>
      <vt:lpstr>ELEMENTARY Education continued</vt:lpstr>
      <vt:lpstr>GRAMMAR SCHOOL</vt:lpstr>
      <vt:lpstr>RHETOR</vt:lpstr>
      <vt:lpstr>PowerPoint Presentation</vt:lpstr>
      <vt:lpstr>PowerPoint Presentation</vt:lpstr>
      <vt:lpstr>PowerPoint Presentation</vt:lpstr>
      <vt:lpstr>THINGS TO DO FOR DISMISSAL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 GRAMMAR AND SENTENCE STRUCTURE</dc:title>
  <dc:creator>Stephen Czujko</dc:creator>
  <cp:lastModifiedBy>Stephen Czujko</cp:lastModifiedBy>
  <cp:revision>221</cp:revision>
  <dcterms:created xsi:type="dcterms:W3CDTF">2017-09-12T13:03:55Z</dcterms:created>
  <dcterms:modified xsi:type="dcterms:W3CDTF">2018-02-27T16:47:30Z</dcterms:modified>
</cp:coreProperties>
</file>